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Click to add title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marL="760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1pPr>
            <a:lvl2pPr marL="12049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2pPr>
            <a:lvl3pPr marL="1649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3pPr>
            <a:lvl4pPr marL="20939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4pPr>
            <a:lvl5pPr marL="2538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760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1pPr>
            <a:lvl2pPr marL="12049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2pPr>
            <a:lvl3pPr marL="1649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3pPr>
            <a:lvl4pPr marL="20939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4pPr>
            <a:lvl5pPr marL="2538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marL="760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1pPr>
            <a:lvl2pPr marL="12049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2pPr>
            <a:lvl3pPr marL="1649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3pPr>
            <a:lvl4pPr marL="20939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4pPr>
            <a:lvl5pPr marL="2538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marL="760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1pPr>
            <a:lvl2pPr marL="12049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2pPr>
            <a:lvl3pPr marL="1649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3pPr>
            <a:lvl4pPr marL="20939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4pPr>
            <a:lvl5pPr marL="2538412" indent="-493712" algn="l">
              <a:spcBef>
                <a:spcPts val="3800"/>
              </a:spcBef>
              <a:buSzPct val="171000"/>
              <a:buFont typeface="Gill Sans"/>
              <a:buChar char="•"/>
              <a:defRPr sz="3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marL="838200" indent="-571500" algn="l">
              <a:spcBef>
                <a:spcPts val="2400"/>
              </a:spcBef>
              <a:buSzPct val="171000"/>
              <a:buFont typeface="Gill Sans"/>
              <a:buChar char="•"/>
              <a:defRPr sz="4200"/>
            </a:lvl1pPr>
            <a:lvl2pPr marL="1282700" indent="-571500" algn="l">
              <a:spcBef>
                <a:spcPts val="2400"/>
              </a:spcBef>
              <a:buSzPct val="171000"/>
              <a:buFont typeface="Gill Sans"/>
              <a:buChar char="•"/>
              <a:defRPr sz="4200"/>
            </a:lvl2pPr>
            <a:lvl3pPr marL="1727200" indent="-571500" algn="l">
              <a:spcBef>
                <a:spcPts val="2400"/>
              </a:spcBef>
              <a:buSzPct val="171000"/>
              <a:buFont typeface="Gill Sans"/>
              <a:buChar char="•"/>
              <a:defRPr sz="4200"/>
            </a:lvl3pPr>
            <a:lvl4pPr marL="2171700" indent="-571500" algn="l">
              <a:spcBef>
                <a:spcPts val="2400"/>
              </a:spcBef>
              <a:buSzPct val="171000"/>
              <a:buFont typeface="Gill Sans"/>
              <a:buChar char="•"/>
              <a:defRPr sz="4200"/>
            </a:lvl4pPr>
            <a:lvl5pPr marL="2616200" indent="-571500" algn="l">
              <a:spcBef>
                <a:spcPts val="2400"/>
              </a:spcBef>
              <a:buSzPct val="171000"/>
              <a:buFont typeface="Gill Sans"/>
              <a:buChar char="•"/>
              <a:defRPr sz="4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marL="838200" indent="-571500" algn="l">
              <a:spcBef>
                <a:spcPts val="4800"/>
              </a:spcBef>
              <a:buSzPct val="171000"/>
              <a:buFont typeface="Gill Sans"/>
              <a:buChar char="•"/>
              <a:defRPr sz="4200"/>
            </a:lvl1pPr>
            <a:lvl2pPr marL="1282700" indent="-571500" algn="l">
              <a:spcBef>
                <a:spcPts val="4800"/>
              </a:spcBef>
              <a:buSzPct val="171000"/>
              <a:buFont typeface="Gill Sans"/>
              <a:buChar char="•"/>
              <a:defRPr sz="4200"/>
            </a:lvl2pPr>
            <a:lvl3pPr marL="1727200" indent="-571500" algn="l">
              <a:spcBef>
                <a:spcPts val="4800"/>
              </a:spcBef>
              <a:buSzPct val="171000"/>
              <a:buFont typeface="Gill Sans"/>
              <a:buChar char="•"/>
              <a:defRPr sz="4200"/>
            </a:lvl3pPr>
            <a:lvl4pPr marL="2171700" indent="-571500" algn="l">
              <a:spcBef>
                <a:spcPts val="4800"/>
              </a:spcBef>
              <a:buSzPct val="171000"/>
              <a:buFont typeface="Gill Sans"/>
              <a:buChar char="•"/>
              <a:defRPr sz="4200"/>
            </a:lvl4pPr>
            <a:lvl5pPr marL="2616200" indent="-571500" algn="l">
              <a:spcBef>
                <a:spcPts val="4800"/>
              </a:spcBef>
              <a:buSzPct val="171000"/>
              <a:buFont typeface="Gill Sans"/>
              <a:buChar char="•"/>
              <a:defRPr sz="4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Click to edit Master title style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Click to edit Master title style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4369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3140075" y="2908300"/>
            <a:ext cx="8953500" cy="792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werkwoorden</a:t>
            </a:r>
          </a:p>
          <a:p>
            <a:pPr algn="ctr"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zwak &amp; sterk</a:t>
            </a:r>
          </a:p>
          <a:p>
            <a:pPr algn="ctr">
              <a:defRPr sz="4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4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13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138" name="Shape 138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0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595937"/>
            <a:ext cx="2133600" cy="169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900" y="4908550"/>
            <a:ext cx="3976688" cy="306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140075" y="2908300"/>
            <a:ext cx="8204200" cy="930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schieten</a:t>
            </a:r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schiet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233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237" name="Shape 237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bijten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24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248" name="Shape 248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0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140075" y="2908300"/>
            <a:ext cx="8204200" cy="878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bijten</a:t>
            </a:r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bijt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25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259" name="Shape 259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2395537" y="7534275"/>
            <a:ext cx="10217151" cy="4763"/>
          </a:xfrm>
          <a:prstGeom prst="line">
            <a:avLst/>
          </a:prstGeom>
          <a:ln w="38100">
            <a:solidFill>
              <a:srgbClr val="20FDF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2451100" y="5511800"/>
            <a:ext cx="1588" cy="2657476"/>
          </a:xfrm>
          <a:prstGeom prst="line">
            <a:avLst/>
          </a:prstGeom>
          <a:ln w="152400">
            <a:solidFill>
              <a:srgbClr val="20FDF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2547599" y="5575300"/>
            <a:ext cx="4764" cy="2632075"/>
          </a:xfrm>
          <a:prstGeom prst="line">
            <a:avLst/>
          </a:prstGeom>
          <a:ln w="152400">
            <a:solidFill>
              <a:srgbClr val="20FDF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69" name="Group 269"/>
          <p:cNvGrpSpPr/>
          <p:nvPr/>
        </p:nvGrpSpPr>
        <p:grpSpPr>
          <a:xfrm>
            <a:off x="2374900" y="5016500"/>
            <a:ext cx="10248900" cy="622300"/>
            <a:chOff x="0" y="0"/>
            <a:chExt cx="10248900" cy="622300"/>
          </a:xfrm>
        </p:grpSpPr>
        <p:sp>
          <p:nvSpPr>
            <p:cNvPr id="267" name="Shape 267"/>
            <p:cNvSpPr/>
            <p:nvPr/>
          </p:nvSpPr>
          <p:spPr>
            <a:xfrm>
              <a:off x="0" y="0"/>
              <a:ext cx="10248900" cy="622300"/>
            </a:xfrm>
            <a:prstGeom prst="rect">
              <a:avLst/>
            </a:prstGeom>
            <a:solidFill>
              <a:srgbClr val="20FD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0" y="50799"/>
              <a:ext cx="10248900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3600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r>
                <a:t>h</a:t>
              </a:r>
              <a:r>
                <a:rPr>
                  <a:solidFill>
                    <a:srgbClr val="80808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e</a:t>
              </a:r>
              <a:r>
                <a:t>t s</a:t>
              </a:r>
              <a:r>
                <a:rPr>
                  <a:solidFill>
                    <a:srgbClr val="80808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e</a:t>
              </a:r>
              <a:r>
                <a:t>x</a:t>
              </a:r>
              <a:r>
                <a:rPr>
                  <a:solidFill>
                    <a:srgbClr val="80808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y</a:t>
              </a:r>
              <a:r>
                <a:t> f</a:t>
              </a:r>
              <a:r>
                <a:rPr>
                  <a:solidFill>
                    <a:srgbClr val="80808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o</a:t>
              </a:r>
              <a:r>
                <a:t>ksch</a:t>
              </a:r>
              <a:r>
                <a:rPr>
                  <a:solidFill>
                    <a:srgbClr val="80808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aa</a:t>
              </a:r>
              <a:r>
                <a:t>p  = t</a:t>
              </a:r>
            </a:p>
          </p:txBody>
        </p:sp>
      </p:grpSp>
      <p:sp>
        <p:nvSpPr>
          <p:cNvPr id="270" name="Shape 270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822575" y="2438400"/>
            <a:ext cx="9359900" cy="1423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/>
            </a:pPr>
            <a:r>
              <a:rPr dirty="0" err="1"/>
              <a:t>Koken</a:t>
            </a:r>
            <a:endParaRPr dirty="0"/>
          </a:p>
          <a:p>
            <a:endParaRPr sz="2800" dirty="0"/>
          </a:p>
          <a:p>
            <a:pPr>
              <a:defRPr sz="2800"/>
            </a:pPr>
            <a:r>
              <a:rPr dirty="0" err="1"/>
              <a:t>ik</a:t>
            </a:r>
            <a:r>
              <a:rPr dirty="0"/>
              <a:t>       </a:t>
            </a:r>
            <a:r>
              <a:rPr dirty="0">
                <a:solidFill>
                  <a:srgbClr val="804000"/>
                </a:solidFill>
              </a:rPr>
              <a:t>kook</a:t>
            </a:r>
          </a:p>
          <a:p>
            <a:pPr>
              <a:defRPr sz="2800"/>
            </a:pPr>
            <a:r>
              <a:rPr dirty="0" err="1"/>
              <a:t>jij</a:t>
            </a:r>
            <a:r>
              <a:rPr dirty="0"/>
              <a:t>       </a:t>
            </a:r>
            <a:r>
              <a:rPr dirty="0">
                <a:solidFill>
                  <a:srgbClr val="804000"/>
                </a:solidFill>
              </a:rPr>
              <a:t>kook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t</a:t>
            </a:r>
            <a:endParaRPr dirty="0">
              <a:solidFill>
                <a:srgbClr val="D90B00"/>
              </a:solidFill>
            </a:endParaRPr>
          </a:p>
          <a:p>
            <a:pPr>
              <a:defRPr sz="2800"/>
            </a:pPr>
            <a:r>
              <a:rPr dirty="0" err="1"/>
              <a:t>hij</a:t>
            </a:r>
            <a:r>
              <a:rPr dirty="0"/>
              <a:t>/</a:t>
            </a:r>
            <a:r>
              <a:rPr dirty="0" err="1"/>
              <a:t>zij</a:t>
            </a:r>
            <a:r>
              <a:rPr dirty="0"/>
              <a:t>  </a:t>
            </a:r>
            <a:r>
              <a:rPr dirty="0">
                <a:solidFill>
                  <a:srgbClr val="804000"/>
                </a:solidFill>
              </a:rPr>
              <a:t>kook</a:t>
            </a:r>
            <a:r>
              <a:rPr dirty="0">
                <a:solidFill>
                  <a:srgbClr val="D90B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</a:t>
            </a:r>
          </a:p>
          <a:p>
            <a:pPr>
              <a:defRPr>
                <a:solidFill>
                  <a:srgbClr val="D90B00"/>
                </a:solidFill>
              </a:defRPr>
            </a:pPr>
            <a:endParaRPr sz="100" dirty="0">
              <a:solidFill>
                <a:srgbClr val="FF0000"/>
              </a:solidFill>
            </a:endParaRPr>
          </a:p>
          <a:p>
            <a:pPr>
              <a:defRPr sz="2800"/>
            </a:pPr>
            <a:r>
              <a:rPr dirty="0" err="1"/>
              <a:t>wij</a:t>
            </a:r>
            <a:r>
              <a:rPr dirty="0"/>
              <a:t>     </a:t>
            </a:r>
            <a:r>
              <a:rPr dirty="0" err="1"/>
              <a:t>koken</a:t>
            </a:r>
            <a:endParaRPr dirty="0"/>
          </a:p>
          <a:p>
            <a:pPr>
              <a:defRPr sz="3600"/>
            </a:pPr>
            <a:endParaRPr dirty="0"/>
          </a:p>
          <a:p>
            <a:pPr>
              <a:defRPr sz="1800"/>
            </a:pPr>
            <a:endParaRPr dirty="0"/>
          </a:p>
          <a:p>
            <a:pPr>
              <a:defRPr sz="2800"/>
            </a:pPr>
            <a:r>
              <a:rPr dirty="0" err="1"/>
              <a:t>ik</a:t>
            </a:r>
            <a:r>
              <a:rPr dirty="0"/>
              <a:t>       </a:t>
            </a:r>
            <a:r>
              <a:rPr dirty="0">
                <a:solidFill>
                  <a:srgbClr val="804000"/>
                </a:solidFill>
              </a:rPr>
              <a:t>kook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te</a:t>
            </a:r>
            <a:endParaRPr dirty="0">
              <a:solidFill>
                <a:srgbClr val="FF0000"/>
              </a:solidFill>
            </a:endParaRPr>
          </a:p>
          <a:p>
            <a:pPr>
              <a:defRPr sz="2800"/>
            </a:pPr>
            <a:r>
              <a:rPr dirty="0" err="1"/>
              <a:t>jij</a:t>
            </a:r>
            <a:r>
              <a:rPr dirty="0"/>
              <a:t>       </a:t>
            </a:r>
            <a:r>
              <a:rPr dirty="0">
                <a:solidFill>
                  <a:srgbClr val="804000"/>
                </a:solidFill>
              </a:rPr>
              <a:t>kook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te</a:t>
            </a:r>
            <a:endParaRPr dirty="0">
              <a:solidFill>
                <a:srgbClr val="FF0000"/>
              </a:solidFill>
            </a:endParaRPr>
          </a:p>
          <a:p>
            <a:pPr>
              <a:defRPr sz="2800"/>
            </a:pPr>
            <a:r>
              <a:rPr dirty="0" err="1"/>
              <a:t>hij</a:t>
            </a:r>
            <a:r>
              <a:rPr dirty="0"/>
              <a:t>/</a:t>
            </a:r>
            <a:r>
              <a:rPr dirty="0" err="1"/>
              <a:t>zij</a:t>
            </a:r>
            <a:r>
              <a:rPr dirty="0"/>
              <a:t>  </a:t>
            </a:r>
            <a:r>
              <a:rPr dirty="0">
                <a:solidFill>
                  <a:srgbClr val="804000"/>
                </a:solidFill>
              </a:rPr>
              <a:t>kook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te</a:t>
            </a:r>
            <a:endParaRPr dirty="0">
              <a:solidFill>
                <a:srgbClr val="FF0000"/>
              </a:solidFill>
            </a:endParaRPr>
          </a:p>
          <a:p>
            <a:pPr>
              <a:defRPr sz="2800"/>
            </a:pPr>
            <a:r>
              <a:rPr dirty="0" err="1"/>
              <a:t>wij</a:t>
            </a:r>
            <a:r>
              <a:rPr dirty="0"/>
              <a:t>     </a:t>
            </a:r>
            <a:r>
              <a:rPr dirty="0">
                <a:solidFill>
                  <a:srgbClr val="804000"/>
                </a:solidFill>
              </a:rPr>
              <a:t>kook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ten  </a:t>
            </a:r>
          </a:p>
          <a:p>
            <a:pPr>
              <a:defRPr sz="2800"/>
            </a:pPr>
            <a:r>
              <a:rPr dirty="0" err="1"/>
              <a:t>wij</a:t>
            </a:r>
            <a:r>
              <a:rPr dirty="0"/>
              <a:t> </a:t>
            </a:r>
            <a:r>
              <a:rPr dirty="0" err="1"/>
              <a:t>hebben</a:t>
            </a:r>
            <a:r>
              <a:rPr dirty="0"/>
              <a:t> </a:t>
            </a:r>
            <a:r>
              <a:rPr dirty="0" err="1"/>
              <a:t>gekook</a:t>
            </a:r>
            <a:r>
              <a:rPr dirty="0" err="1">
                <a:solidFill>
                  <a:srgbClr val="FF0000"/>
                </a:solidFill>
              </a:rPr>
              <a:t>t</a:t>
            </a:r>
            <a:endParaRPr dirty="0">
              <a:solidFill>
                <a:srgbClr val="FF0000"/>
              </a:solidFill>
            </a:endParaRPr>
          </a:p>
          <a:p>
            <a:pPr>
              <a:defRPr sz="1800"/>
            </a:pPr>
            <a:endParaRPr dirty="0">
              <a:solidFill>
                <a:srgbClr val="FF0000"/>
              </a:solidFill>
            </a:endParaRPr>
          </a:p>
          <a:p>
            <a:pPr>
              <a:defRPr sz="1800"/>
            </a:pPr>
            <a:endParaRPr dirty="0">
              <a:solidFill>
                <a:srgbClr val="FF0000"/>
              </a:solidFill>
            </a:endParaRPr>
          </a:p>
          <a:p>
            <a:pPr>
              <a:defRPr sz="2800"/>
            </a:pPr>
            <a:r>
              <a:rPr dirty="0"/>
              <a:t>de </a:t>
            </a:r>
            <a:r>
              <a:rPr dirty="0" err="1"/>
              <a:t>gekookte</a:t>
            </a:r>
            <a:r>
              <a:rPr dirty="0"/>
              <a:t> </a:t>
            </a:r>
            <a:r>
              <a:rPr dirty="0" err="1"/>
              <a:t>aardappelen</a:t>
            </a:r>
            <a:r>
              <a:rPr dirty="0"/>
              <a:t> (</a:t>
            </a:r>
            <a:r>
              <a:rPr dirty="0" err="1"/>
              <a:t>kort</a:t>
            </a:r>
            <a:r>
              <a:rPr dirty="0"/>
              <a:t> </a:t>
            </a:r>
            <a:r>
              <a:rPr dirty="0" err="1"/>
              <a:t>mogelijk</a:t>
            </a:r>
            <a:r>
              <a:rPr dirty="0"/>
              <a:t> </a:t>
            </a:r>
            <a:r>
              <a:rPr dirty="0" err="1"/>
              <a:t>schrijven</a:t>
            </a:r>
            <a:r>
              <a:rPr dirty="0"/>
              <a:t> </a:t>
            </a:r>
            <a:r>
              <a:rPr dirty="0" err="1"/>
              <a:t>geen</a:t>
            </a:r>
            <a:r>
              <a:rPr dirty="0"/>
              <a:t> -n)</a:t>
            </a:r>
          </a:p>
          <a:p>
            <a:pPr>
              <a:defRPr sz="3600"/>
            </a:pPr>
            <a:endParaRPr dirty="0"/>
          </a:p>
          <a:p>
            <a:pPr>
              <a:defRPr sz="3600"/>
            </a:pPr>
            <a:endParaRPr dirty="0"/>
          </a:p>
          <a:p>
            <a:pPr>
              <a:defRPr sz="3600"/>
            </a:pPr>
            <a:endParaRPr dirty="0"/>
          </a:p>
          <a:p>
            <a:pPr>
              <a:defRPr sz="9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3600"/>
            </a:pPr>
            <a:endParaRPr dirty="0"/>
          </a:p>
          <a:p>
            <a:pPr>
              <a:defRPr sz="4800"/>
            </a:pPr>
            <a:endParaRPr dirty="0"/>
          </a:p>
          <a:p>
            <a:pPr>
              <a:defRPr sz="4200"/>
            </a:pPr>
            <a:endParaRPr dirty="0"/>
          </a:p>
          <a:p>
            <a:pPr>
              <a:defRPr sz="4200"/>
            </a:pPr>
            <a:endParaRPr dirty="0"/>
          </a:p>
          <a:p>
            <a:pPr>
              <a:defRPr sz="4200"/>
            </a:pPr>
            <a:endParaRPr dirty="0"/>
          </a:p>
          <a:p>
            <a:pPr>
              <a:defRPr sz="4200"/>
            </a:pPr>
            <a:endParaRPr dirty="0"/>
          </a:p>
          <a:p>
            <a:pPr>
              <a:defRPr sz="4200"/>
            </a:pPr>
            <a:endParaRPr dirty="0"/>
          </a:p>
        </p:txBody>
      </p:sp>
      <p:sp>
        <p:nvSpPr>
          <p:cNvPr id="272" name="Shape 272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275" name="Shape 275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7" name="image.png"/>
          <p:cNvPicPr>
            <a:picLocks noChangeAspect="1"/>
          </p:cNvPicPr>
          <p:nvPr/>
        </p:nvPicPr>
        <p:blipFill>
          <a:blip r:embed="rId2"/>
          <a:srcRect l="43763" t="24708" r="49411" b="37528"/>
          <a:stretch>
            <a:fillRect/>
          </a:stretch>
        </p:blipFill>
        <p:spPr>
          <a:xfrm>
            <a:off x="1905000" y="3365499"/>
            <a:ext cx="368300" cy="205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52" y="4348162"/>
            <a:ext cx="342900" cy="48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52" y="4352925"/>
            <a:ext cx="342900" cy="48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7023100"/>
            <a:ext cx="342900" cy="48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7023100"/>
            <a:ext cx="342900" cy="48418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2382837" y="8183562"/>
            <a:ext cx="10221913" cy="19051"/>
          </a:xfrm>
          <a:prstGeom prst="line">
            <a:avLst/>
          </a:prstGeom>
          <a:ln w="38100">
            <a:solidFill>
              <a:srgbClr val="20FDF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866900" y="3416300"/>
            <a:ext cx="431800" cy="23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84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00" y="3003550"/>
            <a:ext cx="1289050" cy="16637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11391900" y="4495800"/>
            <a:ext cx="787400" cy="25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8356600" y="3075732"/>
            <a:ext cx="2743200" cy="180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defRPr sz="2400"/>
            </a:pPr>
            <a:r>
              <a:rPr dirty="0"/>
              <a:t>Hoor je </a:t>
            </a:r>
            <a:r>
              <a:rPr dirty="0" err="1"/>
              <a:t>een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-t</a:t>
            </a:r>
          </a:p>
          <a:p>
            <a:pPr>
              <a:lnSpc>
                <a:spcPct val="90000"/>
              </a:lnSpc>
              <a:defRPr sz="2400"/>
            </a:pPr>
            <a:r>
              <a:rPr dirty="0" err="1"/>
              <a:t>schrijf</a:t>
            </a:r>
            <a:r>
              <a:rPr dirty="0"/>
              <a:t> dan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-t</a:t>
            </a:r>
          </a:p>
          <a:p>
            <a:pPr>
              <a:lnSpc>
                <a:spcPct val="90000"/>
              </a:lnSpc>
              <a:defRPr sz="2400"/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 sz="2400"/>
            </a:pPr>
            <a:endParaRPr sz="105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 sz="2400"/>
            </a:pPr>
            <a:r>
              <a:rPr dirty="0" err="1"/>
              <a:t>wij</a:t>
            </a:r>
            <a:r>
              <a:rPr dirty="0"/>
              <a:t> = hele </a:t>
            </a:r>
            <a:r>
              <a:rPr dirty="0" err="1"/>
              <a:t>werkwoord</a:t>
            </a:r>
            <a:endParaRPr sz="4200" dirty="0"/>
          </a:p>
        </p:txBody>
      </p:sp>
      <p:sp>
        <p:nvSpPr>
          <p:cNvPr id="287" name="Shape 287"/>
          <p:cNvSpPr/>
          <p:nvPr/>
        </p:nvSpPr>
        <p:spPr>
          <a:xfrm>
            <a:off x="8356600" y="5670549"/>
            <a:ext cx="2984500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  <a:defRPr sz="2400">
                <a:solidFill>
                  <a:srgbClr val="FF0000"/>
                </a:solidFill>
              </a:defRPr>
            </a:pPr>
            <a:r>
              <a:t>-te</a:t>
            </a:r>
          </a:p>
          <a:p>
            <a:pPr>
              <a:lnSpc>
                <a:spcPct val="80000"/>
              </a:lnSpc>
              <a:defRPr sz="2400">
                <a:solidFill>
                  <a:srgbClr val="FF0000"/>
                </a:solidFill>
              </a:defRPr>
            </a:pPr>
            <a:r>
              <a:t>-ten</a:t>
            </a:r>
          </a:p>
          <a:p>
            <a:pPr>
              <a:lnSpc>
                <a:spcPct val="80000"/>
              </a:lnSpc>
              <a:defRPr sz="2400">
                <a:solidFill>
                  <a:srgbClr val="FF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2400"/>
            </a:pPr>
            <a:r>
              <a:t>anders:</a:t>
            </a:r>
            <a:endParaRPr sz="36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 sz="2400">
                <a:solidFill>
                  <a:srgbClr val="FF0000"/>
                </a:solidFill>
              </a:defRPr>
            </a:pPr>
            <a:r>
              <a:t>-de</a:t>
            </a:r>
          </a:p>
          <a:p>
            <a:pPr>
              <a:lnSpc>
                <a:spcPct val="80000"/>
              </a:lnSpc>
              <a:defRPr sz="2400">
                <a:solidFill>
                  <a:srgbClr val="FF0000"/>
                </a:solidFill>
              </a:defRPr>
            </a:pPr>
            <a:r>
              <a:t>-den</a:t>
            </a:r>
          </a:p>
        </p:txBody>
      </p:sp>
      <p:sp>
        <p:nvSpPr>
          <p:cNvPr id="288" name="Shape 288"/>
          <p:cNvSpPr/>
          <p:nvPr/>
        </p:nvSpPr>
        <p:spPr>
          <a:xfrm>
            <a:off x="8356600" y="7335980"/>
            <a:ext cx="2984500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rgbClr val="FF0000"/>
                </a:solidFill>
              </a:defRPr>
            </a:pPr>
            <a:r>
              <a:rPr dirty="0"/>
              <a:t>-t</a:t>
            </a:r>
          </a:p>
          <a:p>
            <a:pPr>
              <a:lnSpc>
                <a:spcPct val="90000"/>
              </a:lnSpc>
              <a:defRPr sz="2400">
                <a:solidFill>
                  <a:srgbClr val="FF0000"/>
                </a:solidFill>
              </a:defRPr>
            </a:pPr>
            <a:r>
              <a:rPr dirty="0"/>
              <a:t>-d</a:t>
            </a:r>
          </a:p>
        </p:txBody>
      </p:sp>
      <p:pic>
        <p:nvPicPr>
          <p:cNvPr id="289" name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00" y="5626100"/>
            <a:ext cx="3214688" cy="267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800000">
            <a:off x="1585912" y="2717800"/>
            <a:ext cx="1825626" cy="184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400" y="2438400"/>
            <a:ext cx="596900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134119" y="3378199"/>
            <a:ext cx="46543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/>
            </a:lvl1pPr>
          </a:lstStyle>
          <a:p>
            <a:r>
              <a:t>nu</a:t>
            </a:r>
          </a:p>
        </p:txBody>
      </p:sp>
      <p:sp>
        <p:nvSpPr>
          <p:cNvPr id="293" name="Shape 293"/>
          <p:cNvSpPr/>
          <p:nvPr/>
        </p:nvSpPr>
        <p:spPr>
          <a:xfrm>
            <a:off x="628650" y="5867399"/>
            <a:ext cx="15621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600"/>
            </a:lvl1pPr>
          </a:lstStyle>
          <a:p>
            <a:r>
              <a:t>vroeger</a:t>
            </a:r>
          </a:p>
        </p:txBody>
      </p:sp>
      <p:sp>
        <p:nvSpPr>
          <p:cNvPr id="294" name="Shape 294"/>
          <p:cNvSpPr/>
          <p:nvPr/>
        </p:nvSpPr>
        <p:spPr>
          <a:xfrm>
            <a:off x="584200" y="7607299"/>
            <a:ext cx="15621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600"/>
            </a:lvl1pPr>
          </a:lstStyle>
          <a:p>
            <a:r>
              <a:t>volt tijd</a:t>
            </a:r>
          </a:p>
        </p:txBody>
      </p:sp>
      <p:pic>
        <p:nvPicPr>
          <p:cNvPr id="29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162" y="6057900"/>
            <a:ext cx="198438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100" y="6032500"/>
            <a:ext cx="2159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0" y="7175500"/>
            <a:ext cx="19685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7150100"/>
            <a:ext cx="228600" cy="322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2924175" y="2794000"/>
            <a:ext cx="8204200" cy="1023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(branden)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Hij ......... zijn vinger.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Vervangen door (koken)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Hij ..... zijn vinger.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Hij kook</a:t>
            </a:r>
            <a:r>
              <a:rPr>
                <a:solidFill>
                  <a:srgbClr val="FF0000"/>
                </a:solidFill>
              </a:rPr>
              <a:t>t</a:t>
            </a:r>
            <a:r>
              <a:t> zijn vinger.</a:t>
            </a:r>
          </a:p>
          <a:p>
            <a:pPr algn="ctr">
              <a:defRPr sz="3000" i="1">
                <a:latin typeface="Arial"/>
                <a:ea typeface="Arial"/>
                <a:cs typeface="Arial"/>
                <a:sym typeface="Arial"/>
              </a:defRPr>
            </a:pPr>
            <a:r>
              <a:t>Tijd is nu.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Dus stam +</a:t>
            </a:r>
            <a:r>
              <a:rPr>
                <a:solidFill>
                  <a:srgbClr val="FF0000"/>
                </a:solidFill>
              </a:rPr>
              <a:t> -t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Hij brand</a:t>
            </a:r>
            <a:r>
              <a:rPr>
                <a:solidFill>
                  <a:srgbClr val="FF0000"/>
                </a:solidFill>
              </a:rPr>
              <a:t>t</a:t>
            </a:r>
            <a:r>
              <a:t> zijn vinger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338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342" name="Shape 342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4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0" y="5264150"/>
            <a:ext cx="1289050" cy="166370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9918700" y="7009129"/>
            <a:ext cx="274320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defRPr sz="2400"/>
            </a:pPr>
            <a:r>
              <a:t>Hoor je een </a:t>
            </a:r>
            <a:r>
              <a:rPr>
                <a:solidFill>
                  <a:srgbClr val="FF0000"/>
                </a:solidFill>
              </a:rPr>
              <a:t>-t</a:t>
            </a:r>
          </a:p>
          <a:p>
            <a:pPr>
              <a:lnSpc>
                <a:spcPct val="90000"/>
              </a:lnSpc>
              <a:defRPr sz="2400"/>
            </a:pPr>
            <a:r>
              <a:t>schrijf dan een </a:t>
            </a:r>
            <a:r>
              <a:rPr>
                <a:solidFill>
                  <a:srgbClr val="FF0000"/>
                </a:solidFill>
              </a:rPr>
              <a:t>-t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2987675" y="2844800"/>
            <a:ext cx="8204200" cy="1059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(branden)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Gisteren ......... wij een kaars.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Vervangen door (koken)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Gisteren ....... wij een kaars. 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Gisteren kook</a:t>
            </a:r>
            <a:r>
              <a:rPr>
                <a:solidFill>
                  <a:srgbClr val="FF0000"/>
                </a:solidFill>
              </a:rPr>
              <a:t>ten</a:t>
            </a:r>
            <a:r>
              <a:t> wij een kaars.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Tijd is vroeger         stam = </a:t>
            </a:r>
            <a:r>
              <a:rPr>
                <a:solidFill>
                  <a:srgbClr val="804000"/>
                </a:solidFill>
              </a:rPr>
              <a:t>brand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h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t s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y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 f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ksch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aa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p = t) NEE dus </a:t>
            </a:r>
            <a:r>
              <a:rPr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-den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Dus </a:t>
            </a:r>
            <a:r>
              <a:rPr>
                <a:solidFill>
                  <a:srgbClr val="804000"/>
                </a:solidFill>
              </a:rPr>
              <a:t>stam</a:t>
            </a:r>
            <a:r>
              <a:t> +</a:t>
            </a:r>
            <a:r>
              <a:rPr>
                <a:solidFill>
                  <a:srgbClr val="FF0000"/>
                </a:solidFill>
              </a:rPr>
              <a:t> -den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Gisteren brand</a:t>
            </a:r>
            <a:r>
              <a:rPr>
                <a:solidFill>
                  <a:srgbClr val="FF0000"/>
                </a:solidFill>
              </a:rPr>
              <a:t>den</a:t>
            </a:r>
            <a:r>
              <a:t> wij een kaars.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350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354" name="Shape 354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6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6370637"/>
            <a:ext cx="342900" cy="48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0" y="6375400"/>
            <a:ext cx="342900" cy="484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2289175" y="3175000"/>
            <a:ext cx="10350500" cy="1327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(bekleden)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meubelmaker ..... de bank met stof gisteren.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Vervangen door (koken)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meubelmaker ..... de bank met stof gisteren.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meubelmaker kook</a:t>
            </a:r>
            <a:r>
              <a:rPr>
                <a:solidFill>
                  <a:srgbClr val="FF0000"/>
                </a:solidFill>
              </a:rPr>
              <a:t>te</a:t>
            </a:r>
            <a:r>
              <a:t> de bank met stof gisteren.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Vroeger, 1 persoon, stam = </a:t>
            </a:r>
            <a:r>
              <a:rPr>
                <a:solidFill>
                  <a:srgbClr val="804000"/>
                </a:solidFill>
              </a:rPr>
              <a:t>bekleed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h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t s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y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 f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ksch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aa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p = t) NEE dus </a:t>
            </a:r>
            <a:r>
              <a:rPr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-de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meubelmaker bekleed</a:t>
            </a:r>
            <a:r>
              <a:rPr>
                <a:solidFill>
                  <a:srgbClr val="FF0000"/>
                </a:solidFill>
              </a:rPr>
              <a:t>de</a:t>
            </a:r>
            <a:r>
              <a:t> de bank met stof gisteren.</a:t>
            </a:r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362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366" name="Shape 366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8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2289175" y="3175000"/>
            <a:ext cx="10350500" cy="1281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(laden)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chauffeur ..... de vrachtwagen vol.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Vervangen door (koken)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chauffeur ..... de vrachtwagen vol.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chauffeur kook</a:t>
            </a:r>
            <a:r>
              <a:rPr>
                <a:solidFill>
                  <a:srgbClr val="FF0000"/>
                </a:solidFill>
              </a:rPr>
              <a:t>t</a:t>
            </a:r>
            <a:r>
              <a:t> de vrachtwagen vol.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Nu,       stam = </a:t>
            </a:r>
            <a:r>
              <a:rPr>
                <a:solidFill>
                  <a:srgbClr val="804000"/>
                </a:solidFill>
              </a:rPr>
              <a:t>laad</a:t>
            </a:r>
            <a:r>
              <a:t> + </a:t>
            </a:r>
            <a:r>
              <a:rPr>
                <a:solidFill>
                  <a:srgbClr val="FF0000"/>
                </a:solidFill>
              </a:rPr>
              <a:t>-t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chauffeur laad</a:t>
            </a:r>
            <a:r>
              <a:rPr>
                <a:solidFill>
                  <a:srgbClr val="FF0000"/>
                </a:solidFill>
              </a:rPr>
              <a:t>t</a:t>
            </a:r>
            <a:r>
              <a:t> de vrachtwagen vol.</a:t>
            </a:r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372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376" name="Shape 376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78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6242050"/>
            <a:ext cx="560388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2289175" y="3175000"/>
            <a:ext cx="10350500" cy="13703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(verdwalen)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toeristen waren ......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Vervangen door (koken)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toeristen waren ......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toeristen waren gekookt.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Volt tijd, stam = </a:t>
            </a:r>
            <a:r>
              <a:rPr>
                <a:solidFill>
                  <a:srgbClr val="804000"/>
                </a:solidFill>
              </a:rPr>
              <a:t>verdwaal</a:t>
            </a:r>
            <a:endParaRPr>
              <a:solidFill>
                <a:srgbClr val="FF0000"/>
              </a:solidFill>
            </a:endParaRP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h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t s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y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 f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ksch</a:t>
            </a:r>
            <a:r>
              <a:rPr>
                <a:solidFill>
                  <a:srgbClr val="808080"/>
                </a:solidFill>
                <a:latin typeface="Gill Sans"/>
                <a:ea typeface="Gill Sans"/>
                <a:cs typeface="Gill Sans"/>
                <a:sym typeface="Gill Sans"/>
              </a:rPr>
              <a:t>aa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p  = t) NEE dus </a:t>
            </a:r>
            <a:r>
              <a:rPr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-d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 toeristen waren verdwaal</a:t>
            </a:r>
            <a:r>
              <a:rPr>
                <a:solidFill>
                  <a:srgbClr val="FF0000"/>
                </a:solidFill>
              </a:rPr>
              <a:t>d</a:t>
            </a:r>
            <a:r>
              <a:t>.</a:t>
            </a:r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383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387" name="Shape 387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8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3140075" y="2908300"/>
            <a:ext cx="8204200" cy="693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The game</a:t>
            </a:r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393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397" name="Shape 397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9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5067300"/>
            <a:ext cx="2019300" cy="2703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149" name="Shape 149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0E079F1-DFEB-15A0-B658-16E77DDD9B9B}"/>
              </a:ext>
            </a:extLst>
          </p:cNvPr>
          <p:cNvSpPr txBox="1"/>
          <p:nvPr/>
        </p:nvSpPr>
        <p:spPr>
          <a:xfrm>
            <a:off x="4239225" y="4872506"/>
            <a:ext cx="658930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We gaan op zoek naar de </a:t>
            </a:r>
            <a:r>
              <a:rPr kumimoji="0" lang="nl-N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IK-vorm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fietsen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03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07" name="Shape 407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0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6576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3140075" y="2908300"/>
            <a:ext cx="8204200" cy="739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fiets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13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17" name="Shape 417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20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3140075" y="2908300"/>
            <a:ext cx="82042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(fietsen)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Ik ... gisteren naar school.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2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28" name="Shape 428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30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3140075" y="2908300"/>
            <a:ext cx="82042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Ik </a:t>
            </a:r>
            <a:r>
              <a:rPr>
                <a:solidFill>
                  <a:srgbClr val="FB0006"/>
                </a:solidFill>
              </a:rPr>
              <a:t>kookte</a:t>
            </a:r>
            <a:r>
              <a:t> gisteren naar school.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3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38" name="Shape 438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0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3140075" y="2908300"/>
            <a:ext cx="8204200" cy="922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Ik </a:t>
            </a:r>
            <a:r>
              <a:rPr>
                <a:solidFill>
                  <a:srgbClr val="FF0000"/>
                </a:solidFill>
              </a:rPr>
              <a:t>fietste</a:t>
            </a:r>
            <a:r>
              <a:t> gisteren naar school.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het sexy fokschaap JA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-te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4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48" name="Shape 448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50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voetballen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5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58" name="Shape 458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0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3140075" y="2908300"/>
            <a:ext cx="8204200" cy="878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voetbal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6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68" name="Shape 468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59200"/>
            <a:ext cx="1289050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3140075" y="2908300"/>
            <a:ext cx="82042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(voetballen)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hebben samen ....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7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79" name="Shape 479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8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3140075" y="2908300"/>
            <a:ext cx="82042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hebben samen </a:t>
            </a:r>
            <a:r>
              <a:rPr>
                <a:solidFill>
                  <a:srgbClr val="FF0000"/>
                </a:solidFill>
              </a:rPr>
              <a:t>gekookt</a:t>
            </a:r>
            <a:r>
              <a:t>.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8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89" name="Shape 489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9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3140075" y="2908300"/>
            <a:ext cx="8204200" cy="922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hebben samen </a:t>
            </a:r>
            <a:r>
              <a:rPr>
                <a:solidFill>
                  <a:srgbClr val="FF0000"/>
                </a:solidFill>
              </a:rPr>
              <a:t>gevoetbald</a:t>
            </a:r>
            <a:r>
              <a:t>.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het sexy fokschaap NEE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-d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49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Shape 496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499" name="Shape 499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0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aaien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156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160" name="Shape 160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2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typen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0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09" name="Shape 509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1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3140075" y="2908300"/>
            <a:ext cx="8204200" cy="878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typ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1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hape 516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19" name="Shape 519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22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3140075" y="2908300"/>
            <a:ext cx="8204200" cy="709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(typen)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Hij .... elke dag in Typetuin.</a:t>
            </a:r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26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30" name="Shape 530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32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3140075" y="2908300"/>
            <a:ext cx="82042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Hij </a:t>
            </a:r>
            <a:r>
              <a:rPr>
                <a:solidFill>
                  <a:srgbClr val="FF0000"/>
                </a:solidFill>
              </a:rPr>
              <a:t>kookt</a:t>
            </a:r>
            <a:r>
              <a:t> elke dag in Typetuin.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36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40" name="Shape 540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42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3140075" y="2908300"/>
            <a:ext cx="8204200" cy="922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Hij </a:t>
            </a:r>
            <a:r>
              <a:rPr>
                <a:solidFill>
                  <a:srgbClr val="FF0000"/>
                </a:solidFill>
              </a:rPr>
              <a:t>typt</a:t>
            </a:r>
            <a:r>
              <a:t> elke dag in Typetuin.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Nu, luisteren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-t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46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Shape 547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50" name="Shape 550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2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wandelen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56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hape 557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60" name="Shape 560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62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3140075" y="2908300"/>
            <a:ext cx="8204200" cy="739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wandel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66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70" name="Shape 570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73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3140075" y="2908300"/>
            <a:ext cx="8204200" cy="763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(wandelen)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.... elke dag tijdens de vakantie vorig jaar.</a:t>
            </a:r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7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Shape 578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81" name="Shape 581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83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3140075" y="2908300"/>
            <a:ext cx="8204200" cy="763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</a:t>
            </a:r>
            <a:r>
              <a:rPr>
                <a:solidFill>
                  <a:srgbClr val="FF0000"/>
                </a:solidFill>
              </a:rPr>
              <a:t>kookten</a:t>
            </a:r>
            <a:r>
              <a:t> elke dag tijdens de vakantie vorig jaar.</a:t>
            </a:r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8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Shape 588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591" name="Shape 591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93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140075" y="2908300"/>
            <a:ext cx="82042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</a:t>
            </a:r>
            <a:r>
              <a:rPr>
                <a:solidFill>
                  <a:srgbClr val="FF0000"/>
                </a:solidFill>
              </a:rPr>
              <a:t>wandelden</a:t>
            </a:r>
            <a:r>
              <a:t> elke dag tijdens de vakantie vorig jaar.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het sexy fokschaap NEE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-den (meervoud)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59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Shape 598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01" name="Shape 601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03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3140075" y="2908300"/>
            <a:ext cx="8204200" cy="930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aaien</a:t>
            </a:r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aai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16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171" name="Shape 171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3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vluchten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08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12" name="Shape 612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14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3140075" y="2908300"/>
            <a:ext cx="8204200" cy="739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vlucht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18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Shape 619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22" name="Shape 622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2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3140075" y="2908300"/>
            <a:ext cx="8204200" cy="709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(vluchten)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.... als de beer wakker wordt.</a:t>
            </a:r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29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Shape 630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33" name="Shape 633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3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3140075" y="2908300"/>
            <a:ext cx="8204200" cy="709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</a:t>
            </a:r>
            <a:r>
              <a:rPr>
                <a:solidFill>
                  <a:srgbClr val="FF0000"/>
                </a:solidFill>
              </a:rPr>
              <a:t>koken</a:t>
            </a:r>
            <a:r>
              <a:t> als de beer wakker wordt.</a:t>
            </a:r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39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Shape 640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43" name="Shape 643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4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3140075" y="2908300"/>
            <a:ext cx="8204200" cy="922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 </a:t>
            </a:r>
            <a:r>
              <a:rPr>
                <a:solidFill>
                  <a:srgbClr val="FF0000"/>
                </a:solidFill>
              </a:rPr>
              <a:t>vluchten</a:t>
            </a:r>
            <a:r>
              <a:t> als de beer wakker wordt.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Tijd is nu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wij: hele werkwoord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49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53" name="Shape 653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5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bouwen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59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hape 660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63" name="Shape 663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6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3140075" y="2908300"/>
            <a:ext cx="8204200" cy="739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bouw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69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73" name="Shape 673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76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3140075" y="2908300"/>
            <a:ext cx="8204200" cy="709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(bouwen)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De aannemers hebben een huis ....</a:t>
            </a:r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80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Shape 681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84" name="Shape 684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86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3140075" y="2908300"/>
            <a:ext cx="8204200" cy="763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De aannemers hebben een huis </a:t>
            </a:r>
            <a:r>
              <a:rPr>
                <a:solidFill>
                  <a:srgbClr val="FF0000"/>
                </a:solidFill>
              </a:rPr>
              <a:t>gekookt</a:t>
            </a:r>
            <a:r>
              <a:t>.</a:t>
            </a:r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690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Shape 691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694" name="Shape 694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96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3140075" y="2908300"/>
            <a:ext cx="82042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De aannemers hebben een huis </a:t>
            </a:r>
            <a:r>
              <a:rPr>
                <a:solidFill>
                  <a:srgbClr val="FF0000"/>
                </a:solidFill>
              </a:rPr>
              <a:t>gebouwd</a:t>
            </a:r>
            <a:r>
              <a:t>.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het sexy fokschaap NEE</a:t>
            </a:r>
          </a:p>
          <a:p>
            <a:pPr algn="ctr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-d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700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Shape 701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704" name="Shape 704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06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759200"/>
            <a:ext cx="1290638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boksen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178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182" name="Shape 182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4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3140075" y="2908300"/>
            <a:ext cx="8204200" cy="693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De winnaar is...</a:t>
            </a:r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710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Shape 711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714" name="Shape 714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16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5067300"/>
            <a:ext cx="2019300" cy="2703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3140075" y="2908300"/>
            <a:ext cx="8204200" cy="878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boksen</a:t>
            </a:r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boks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189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193" name="Shape 193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bieden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200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204" name="Shape 204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6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3140075" y="2908300"/>
            <a:ext cx="8204200" cy="878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bieden</a:t>
            </a:r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bied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211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215" name="Shape 215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7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06400" y="1282700"/>
            <a:ext cx="1270000" cy="1270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3140075" y="2908300"/>
            <a:ext cx="8204200" cy="791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3600"/>
            </a:pPr>
            <a:endParaRPr/>
          </a:p>
          <a:p>
            <a:pPr algn="ctr">
              <a:defRPr sz="9600">
                <a:latin typeface="Arial"/>
                <a:ea typeface="Arial"/>
                <a:cs typeface="Arial"/>
                <a:sym typeface="Arial"/>
              </a:defRPr>
            </a:pPr>
            <a:r>
              <a:t>schieten</a:t>
            </a:r>
          </a:p>
          <a:p>
            <a:pPr algn="ctr">
              <a:defRPr sz="3600"/>
            </a:pPr>
            <a:endParaRPr/>
          </a:p>
          <a:p>
            <a:pPr algn="ctr">
              <a:defRPr sz="48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  <a:p>
            <a:pPr algn="ctr">
              <a:defRPr sz="4200"/>
            </a:pPr>
            <a:endParaRPr/>
          </a:p>
        </p:txBody>
      </p:sp>
      <p:pic>
        <p:nvPicPr>
          <p:cNvPr id="222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680200"/>
            <a:ext cx="212725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393700" y="711200"/>
            <a:ext cx="12242800" cy="1841500"/>
          </a:xfrm>
          <a:prstGeom prst="roundRect">
            <a:avLst>
              <a:gd name="adj" fmla="val 10343"/>
            </a:avLst>
          </a:prstGeom>
          <a:solidFill>
            <a:srgbClr val="FB0006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355600" y="2387600"/>
            <a:ext cx="122682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197100" y="1104899"/>
            <a:ext cx="10071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t>werkwoorden</a:t>
            </a:r>
          </a:p>
        </p:txBody>
      </p:sp>
      <p:sp>
        <p:nvSpPr>
          <p:cNvPr id="226" name="Shape 226"/>
          <p:cNvSpPr/>
          <p:nvPr/>
        </p:nvSpPr>
        <p:spPr>
          <a:xfrm>
            <a:off x="368300" y="711200"/>
            <a:ext cx="12255500" cy="8432800"/>
          </a:xfrm>
          <a:prstGeom prst="roundRect">
            <a:avLst>
              <a:gd name="adj" fmla="val 2255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381000" y="2374900"/>
            <a:ext cx="1981200" cy="6756400"/>
          </a:xfrm>
          <a:prstGeom prst="roundRect">
            <a:avLst>
              <a:gd name="adj" fmla="val 9611"/>
            </a:avLst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8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98900"/>
            <a:ext cx="14351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Titel en subtitel">
  <a:themeElements>
    <a:clrScheme name="Titel en subtit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el en subtite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el en subtit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itel en subtitel">
  <a:themeElements>
    <a:clrScheme name="Titel en subtit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el en subtite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el en subtit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Macintosh PowerPoint</Application>
  <PresentationFormat>Aangepast</PresentationFormat>
  <Paragraphs>612</Paragraphs>
  <Slides>50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4" baseType="lpstr">
      <vt:lpstr>Arial</vt:lpstr>
      <vt:lpstr>Gill Sans</vt:lpstr>
      <vt:lpstr>Helvetica Neue</vt:lpstr>
      <vt:lpstr>Titel en subtitel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Agnes Oosterveen-Hess</cp:lastModifiedBy>
  <cp:revision>1</cp:revision>
  <dcterms:modified xsi:type="dcterms:W3CDTF">2023-05-23T11:33:42Z</dcterms:modified>
</cp:coreProperties>
</file>